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4" r:id="rId4"/>
    <p:sldId id="265" r:id="rId5"/>
    <p:sldId id="266" r:id="rId6"/>
    <p:sldId id="267" r:id="rId7"/>
    <p:sldId id="269" r:id="rId8"/>
    <p:sldId id="270" r:id="rId9"/>
    <p:sldId id="271" r:id="rId10"/>
  </p:sldIdLst>
  <p:sldSz cx="9144000" cy="5143500" type="screen16x9"/>
  <p:notesSz cx="677545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емирлан Бакытжанович Амреев" initials="ТБА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8B8"/>
    <a:srgbClr val="4F81BD"/>
    <a:srgbClr val="FFFFFF"/>
    <a:srgbClr val="BDECC9"/>
    <a:srgbClr val="ADE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1024" autoAdjust="0"/>
  </p:normalViewPr>
  <p:slideViewPr>
    <p:cSldViewPr showGuides="1">
      <p:cViewPr varScale="1">
        <p:scale>
          <a:sx n="140" d="100"/>
          <a:sy n="140" d="100"/>
        </p:scale>
        <p:origin x="128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782582242579154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Лист1!$C$2:$C$18</c:f>
              <c:strCache>
                <c:ptCount val="17"/>
                <c:pt idx="0">
                  <c:v>Туркестанская область</c:v>
                </c:pt>
                <c:pt idx="1">
                  <c:v>г.Шымкент</c:v>
                </c:pt>
                <c:pt idx="2">
                  <c:v>Кызылординская область</c:v>
                </c:pt>
                <c:pt idx="3">
                  <c:v>Атырауская область</c:v>
                </c:pt>
                <c:pt idx="4">
                  <c:v>Жамбылская область</c:v>
                </c:pt>
                <c:pt idx="5">
                  <c:v>ЗКО</c:v>
                </c:pt>
                <c:pt idx="6">
                  <c:v>Акмолинская область</c:v>
                </c:pt>
                <c:pt idx="7">
                  <c:v>Карагандинская область</c:v>
                </c:pt>
                <c:pt idx="8">
                  <c:v>Мангистауская область</c:v>
                </c:pt>
                <c:pt idx="9">
                  <c:v>Актюбинская область</c:v>
                </c:pt>
                <c:pt idx="10">
                  <c:v>Алматинская область</c:v>
                </c:pt>
                <c:pt idx="11">
                  <c:v>ВКО</c:v>
                </c:pt>
                <c:pt idx="12">
                  <c:v>Костанайская область</c:v>
                </c:pt>
                <c:pt idx="13">
                  <c:v>Павлодарская область</c:v>
                </c:pt>
                <c:pt idx="14">
                  <c:v>СКО</c:v>
                </c:pt>
                <c:pt idx="15">
                  <c:v>г.Нур-Султан</c:v>
                </c:pt>
                <c:pt idx="16">
                  <c:v>г.Алматы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5</c:v>
                </c:pt>
                <c:pt idx="1">
                  <c:v>13</c:v>
                </c:pt>
                <c:pt idx="2">
                  <c:v>19</c:v>
                </c:pt>
                <c:pt idx="3">
                  <c:v>21</c:v>
                </c:pt>
                <c:pt idx="4">
                  <c:v>21</c:v>
                </c:pt>
                <c:pt idx="5">
                  <c:v>23</c:v>
                </c:pt>
                <c:pt idx="6">
                  <c:v>26</c:v>
                </c:pt>
                <c:pt idx="7">
                  <c:v>31</c:v>
                </c:pt>
                <c:pt idx="8">
                  <c:v>31</c:v>
                </c:pt>
                <c:pt idx="9">
                  <c:v>33</c:v>
                </c:pt>
                <c:pt idx="10">
                  <c:v>38</c:v>
                </c:pt>
                <c:pt idx="11">
                  <c:v>39</c:v>
                </c:pt>
                <c:pt idx="12">
                  <c:v>41</c:v>
                </c:pt>
                <c:pt idx="13">
                  <c:v>47</c:v>
                </c:pt>
                <c:pt idx="14">
                  <c:v>48</c:v>
                </c:pt>
                <c:pt idx="15">
                  <c:v>76</c:v>
                </c:pt>
                <c:pt idx="16">
                  <c:v>129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CD-40C9-9590-2685EB849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6830768"/>
        <c:axId val="316831160"/>
      </c:barChart>
      <c:catAx>
        <c:axId val="3168307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316831160"/>
        <c:crosses val="autoZero"/>
        <c:auto val="1"/>
        <c:lblAlgn val="ctr"/>
        <c:lblOffset val="100"/>
        <c:noMultiLvlLbl val="0"/>
      </c:catAx>
      <c:valAx>
        <c:axId val="316831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68307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Arial Narrow" panose="020B0606020202030204" pitchFamily="34" charset="0"/>
              </a:rPr>
              <a:t>По сумме одобренных ДГ, тенге</a:t>
            </a:r>
          </a:p>
        </c:rich>
      </c:tx>
      <c:layout>
        <c:manualLayout>
          <c:xMode val="edge"/>
          <c:yMode val="edge"/>
          <c:x val="0.26454829836917865"/>
          <c:y val="1.990048711796026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830332051837853"/>
          <c:y val="7.1801584308596483E-2"/>
          <c:w val="0.42051041957790602"/>
          <c:h val="0.848128670600248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10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en-US" sz="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438848920863308E-2"/>
                  <c:y val="8.2399365108898337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71-4D1C-B467-4288ECE2C869}"/>
                </c:ext>
                <c:ext xmlns:c15="http://schemas.microsoft.com/office/drawing/2012/chart" uri="{CE6537A1-D6FC-4f65-9D91-7224C49458BB}">
                  <c15:layout>
                    <c:manualLayout>
                      <c:w val="0.28908854019146885"/>
                      <c:h val="7.7578732281515114E-2"/>
                    </c:manualLayout>
                  </c15:layout>
                </c:ext>
              </c:extLst>
            </c:dLbl>
            <c:dLbl>
              <c:idx val="20"/>
              <c:layout>
                <c:manualLayout>
                  <c:x val="0"/>
                  <c:y val="-1.59557193625315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D71-4D1C-B467-4288ECE2C869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'Одобренные РФ 2020г.'!$A$33:$A$34</c:f>
              <c:strCache>
                <c:ptCount val="2"/>
                <c:pt idx="0">
                  <c:v>Актюбинская область</c:v>
                </c:pt>
                <c:pt idx="1">
                  <c:v>г.Алматы</c:v>
                </c:pt>
              </c:strCache>
            </c:strRef>
          </c:cat>
          <c:val>
            <c:numRef>
              <c:f>'Одобренные РФ 2020г.'!$B$33:$B$34</c:f>
              <c:numCache>
                <c:formatCode>#,##0</c:formatCode>
                <c:ptCount val="2"/>
                <c:pt idx="0" formatCode="_-* #\ ##0.00_р_._-;\-* #\ ##0.00_р_._-;_-* &quot;-&quot;??_р_._-;_-@_-">
                  <c:v>32000000</c:v>
                </c:pt>
                <c:pt idx="1">
                  <c:v>410000000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D71-4D1C-B467-4288ECE2C8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806840"/>
        <c:axId val="314807232"/>
      </c:barChart>
      <c:catAx>
        <c:axId val="3148068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14807232"/>
        <c:crosses val="autoZero"/>
        <c:auto val="1"/>
        <c:lblAlgn val="ctr"/>
        <c:lblOffset val="100"/>
        <c:noMultiLvlLbl val="0"/>
      </c:catAx>
      <c:valAx>
        <c:axId val="314807232"/>
        <c:scaling>
          <c:orientation val="minMax"/>
        </c:scaling>
        <c:delete val="1"/>
        <c:axPos val="b"/>
        <c:numFmt formatCode="_-* #\ ##0.00_р_._-;\-* #\ ##0.00_р_._-;_-* &quot;-&quot;??_р_._-;_-@_-" sourceLinked="1"/>
        <c:majorTickMark val="none"/>
        <c:minorTickMark val="none"/>
        <c:tickLblPos val="nextTo"/>
        <c:crossAx val="314806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По количеству одобренных ДГ</a:t>
            </a:r>
          </a:p>
        </c:rich>
      </c:tx>
      <c:layout>
        <c:manualLayout>
          <c:xMode val="edge"/>
          <c:yMode val="edge"/>
          <c:x val="0.24050019405490589"/>
          <c:y val="2.63170164377742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85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одобр.бву!$C$3:$C$5</c:f>
              <c:strCache>
                <c:ptCount val="3"/>
                <c:pt idx="0">
                  <c:v>АО "Bank RBK"</c:v>
                </c:pt>
                <c:pt idx="1">
                  <c:v>ДБ АО "Сбербанк"</c:v>
                </c:pt>
                <c:pt idx="2">
                  <c:v>АО ДБ "Альфа Банк"</c:v>
                </c:pt>
              </c:strCache>
            </c:strRef>
          </c:cat>
          <c:val>
            <c:numRef>
              <c:f>одобр.бву!$D$3:$D$5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4808016"/>
        <c:axId val="314808408"/>
      </c:barChart>
      <c:catAx>
        <c:axId val="314808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808408"/>
        <c:crosses val="autoZero"/>
        <c:auto val="1"/>
        <c:lblAlgn val="ctr"/>
        <c:lblOffset val="100"/>
        <c:noMultiLvlLbl val="0"/>
      </c:catAx>
      <c:valAx>
        <c:axId val="314808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4808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По сумме одобренных ДГ,тенге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308747664148475"/>
          <c:y val="0.11314428688312164"/>
          <c:w val="0.66200380124898184"/>
          <c:h val="0.858007104057750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858B8"/>
            </a:solidFill>
            <a:ln>
              <a:noFill/>
            </a:ln>
            <a:effectLst/>
          </c:spPr>
          <c:invertIfNegative val="0"/>
          <c:dLbls>
            <c:numFmt formatCode="#,##0.0;[Red]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одобр.бву!$C$29:$C$31</c:f>
              <c:strCache>
                <c:ptCount val="3"/>
                <c:pt idx="0">
                  <c:v>АО "Bank RBK"</c:v>
                </c:pt>
                <c:pt idx="1">
                  <c:v>ДБ АО "Сбербанк"</c:v>
                </c:pt>
                <c:pt idx="2">
                  <c:v>АО ДБ "Альфа Банк"</c:v>
                </c:pt>
              </c:strCache>
            </c:strRef>
          </c:cat>
          <c:val>
            <c:numRef>
              <c:f>одобр.бву!$D$29:$D$31</c:f>
              <c:numCache>
                <c:formatCode>_-* #\ ##0_р_._-;\-* #\ ##0_р_._-;_-* "-"??_р_._-;_-@_-</c:formatCode>
                <c:ptCount val="3"/>
                <c:pt idx="0">
                  <c:v>50000000</c:v>
                </c:pt>
                <c:pt idx="1">
                  <c:v>90000000</c:v>
                </c:pt>
                <c:pt idx="2">
                  <c:v>302000000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4809192"/>
        <c:axId val="314809584"/>
      </c:barChart>
      <c:catAx>
        <c:axId val="314809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809584"/>
        <c:crosses val="autoZero"/>
        <c:auto val="1"/>
        <c:lblAlgn val="ctr"/>
        <c:lblOffset val="100"/>
        <c:noMultiLvlLbl val="0"/>
      </c:catAx>
      <c:valAx>
        <c:axId val="314809584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none"/>
        <c:minorTickMark val="none"/>
        <c:tickLblPos val="nextTo"/>
        <c:crossAx val="314809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9461830629930006"/>
          <c:y val="0.10377780240073869"/>
          <c:w val="0.48751851646113392"/>
          <c:h val="0.7061359926131117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CC-45E9-B5D5-1547AFAA4C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CC-45E9-B5D5-1547AFAA4C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CC-45E9-B5D5-1547AFAA4C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CC-45E9-B5D5-1547AFAA4C5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ECC-45E9-B5D5-1547AFAA4C5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ECC-45E9-B5D5-1547AFAA4C5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ECC-45E9-B5D5-1547AFAA4C5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ECC-45E9-B5D5-1547AFAA4C5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ECC-45E9-B5D5-1547AFAA4C5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ECC-45E9-B5D5-1547AFAA4C5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ECC-45E9-B5D5-1547AFAA4C5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ECC-45E9-B5D5-1547AFAA4C5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ECC-45E9-B5D5-1547AFAA4C5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DECC-45E9-B5D5-1547AFAA4C5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DECC-45E9-B5D5-1547AFAA4C5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DECC-45E9-B5D5-1547AFAA4C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Отрасли!$C$4:$C$19</c:f>
              <c:strCache>
                <c:ptCount val="16"/>
                <c:pt idx="0">
                  <c:v>Оптовая и розничная торговля</c:v>
                </c:pt>
                <c:pt idx="1">
                  <c:v>Обрабатывающая промышленность</c:v>
                </c:pt>
                <c:pt idx="2">
                  <c:v>Услуги по проживанию</c:v>
                </c:pt>
                <c:pt idx="3">
                  <c:v>Строительство</c:v>
                </c:pt>
                <c:pt idx="4">
                  <c:v>Прочие услуги</c:v>
                </c:pt>
                <c:pt idx="5">
                  <c:v>Профессиональная, научная и техническая деятельность</c:v>
                </c:pt>
                <c:pt idx="6">
                  <c:v>Операции с недвижимым имуществом</c:v>
                </c:pt>
                <c:pt idx="7">
                  <c:v>Транспорт и складирование</c:v>
                </c:pt>
                <c:pt idx="8">
                  <c:v>Сельское хозяйство</c:v>
                </c:pt>
                <c:pt idx="9">
                  <c:v>Деятельность в области административного и вспомогательного обслуживания</c:v>
                </c:pt>
                <c:pt idx="10">
                  <c:v>Услуги в области образования</c:v>
                </c:pt>
                <c:pt idx="11">
                  <c:v>Искусство, развлечения и отдых</c:v>
                </c:pt>
                <c:pt idx="12">
                  <c:v>Медицинские услуги</c:v>
                </c:pt>
                <c:pt idx="13">
                  <c:v>Информация и связь</c:v>
                </c:pt>
                <c:pt idx="14">
                  <c:v>Водоснабжение; сбор, обработка и удаление отходов</c:v>
                </c:pt>
                <c:pt idx="15">
                  <c:v>Электроснабжение, подача газа, пара и воздушное кондиционирование</c:v>
                </c:pt>
              </c:strCache>
            </c:strRef>
          </c:cat>
          <c:val>
            <c:numRef>
              <c:f>Отрасли!$D$4:$D$19</c:f>
              <c:numCache>
                <c:formatCode>0%</c:formatCode>
                <c:ptCount val="16"/>
                <c:pt idx="0">
                  <c:v>0.49502664845550315</c:v>
                </c:pt>
                <c:pt idx="1">
                  <c:v>0.11035545372377324</c:v>
                </c:pt>
                <c:pt idx="2">
                  <c:v>9.6578761679648559E-2</c:v>
                </c:pt>
                <c:pt idx="3">
                  <c:v>8.7233706533024022E-2</c:v>
                </c:pt>
                <c:pt idx="4">
                  <c:v>2.6015675703778017E-2</c:v>
                </c:pt>
                <c:pt idx="5">
                  <c:v>4.7648285421522607E-2</c:v>
                </c:pt>
                <c:pt idx="6">
                  <c:v>3.6528865667989414E-2</c:v>
                </c:pt>
                <c:pt idx="7">
                  <c:v>1.7958002972376916E-2</c:v>
                </c:pt>
                <c:pt idx="8">
                  <c:v>2.383697438294842E-2</c:v>
                </c:pt>
                <c:pt idx="9">
                  <c:v>1.0660213726596146E-2</c:v>
                </c:pt>
                <c:pt idx="10">
                  <c:v>1.0188776430573502E-2</c:v>
                </c:pt>
                <c:pt idx="11">
                  <c:v>6.7991463935224263E-3</c:v>
                </c:pt>
                <c:pt idx="12">
                  <c:v>1.1491591656540588E-2</c:v>
                </c:pt>
                <c:pt idx="13">
                  <c:v>7.3438559034948881E-3</c:v>
                </c:pt>
                <c:pt idx="14">
                  <c:v>5.3639442720425515E-3</c:v>
                </c:pt>
                <c:pt idx="15">
                  <c:v>6.9700970766654628E-3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DECC-45E9-B5D5-1547AFAA4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6167185127578417E-2"/>
          <c:y val="6.4701754385964899E-2"/>
          <c:w val="0.32525668444246936"/>
          <c:h val="0.91562666666666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По сумме подписанных ДГ, тенге</a:t>
            </a:r>
          </a:p>
        </c:rich>
      </c:tx>
      <c:layout>
        <c:manualLayout>
          <c:xMode val="edge"/>
          <c:yMode val="edge"/>
          <c:x val="0.18046285880931554"/>
          <c:y val="8.98876404494382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166999958338544"/>
          <c:y val="9.5694004541567138E-2"/>
          <c:w val="0.4862654668166479"/>
          <c:h val="0.81745212185555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Лист2!$K$2:$K$18</c:f>
              <c:strCache>
                <c:ptCount val="17"/>
                <c:pt idx="0">
                  <c:v>Туркестанская область</c:v>
                </c:pt>
                <c:pt idx="1">
                  <c:v>г.Шымкент</c:v>
                </c:pt>
                <c:pt idx="2">
                  <c:v>Кызылординская область</c:v>
                </c:pt>
                <c:pt idx="3">
                  <c:v>Жамбылская область</c:v>
                </c:pt>
                <c:pt idx="4">
                  <c:v>Павлодарская область</c:v>
                </c:pt>
                <c:pt idx="5">
                  <c:v>Атырауская область</c:v>
                </c:pt>
                <c:pt idx="6">
                  <c:v>ЗКО</c:v>
                </c:pt>
                <c:pt idx="7">
                  <c:v>Карагандинская область</c:v>
                </c:pt>
                <c:pt idx="8">
                  <c:v>Костанайская область</c:v>
                </c:pt>
                <c:pt idx="9">
                  <c:v>Алматинская область</c:v>
                </c:pt>
                <c:pt idx="10">
                  <c:v>Акмолинская область</c:v>
                </c:pt>
                <c:pt idx="11">
                  <c:v>Мангистауская область</c:v>
                </c:pt>
                <c:pt idx="12">
                  <c:v>ВКО</c:v>
                </c:pt>
                <c:pt idx="13">
                  <c:v>Актюбинская область</c:v>
                </c:pt>
                <c:pt idx="14">
                  <c:v>СКО</c:v>
                </c:pt>
                <c:pt idx="15">
                  <c:v>г.Нур-Султан</c:v>
                </c:pt>
                <c:pt idx="16">
                  <c:v>г.Алматы</c:v>
                </c:pt>
              </c:strCache>
            </c:strRef>
          </c:cat>
          <c:val>
            <c:numRef>
              <c:f>Лист2!$L$2:$L$18</c:f>
              <c:numCache>
                <c:formatCode>_-* #\ ##0_р_._-;\-* #\ ##0_р_._-;_-* "-"??_р_._-;_-@_-</c:formatCode>
                <c:ptCount val="17"/>
                <c:pt idx="0">
                  <c:v>47700000</c:v>
                </c:pt>
                <c:pt idx="1">
                  <c:v>218347671.44999999</c:v>
                </c:pt>
                <c:pt idx="2">
                  <c:v>219382772.33000001</c:v>
                </c:pt>
                <c:pt idx="3">
                  <c:v>248761738</c:v>
                </c:pt>
                <c:pt idx="4">
                  <c:v>344648445.68000001</c:v>
                </c:pt>
                <c:pt idx="5">
                  <c:v>443871138.95999998</c:v>
                </c:pt>
                <c:pt idx="6">
                  <c:v>454413158</c:v>
                </c:pt>
                <c:pt idx="7">
                  <c:v>495961593.49000001</c:v>
                </c:pt>
                <c:pt idx="8">
                  <c:v>605325000</c:v>
                </c:pt>
                <c:pt idx="9">
                  <c:v>698896283.32999992</c:v>
                </c:pt>
                <c:pt idx="10">
                  <c:v>726758000</c:v>
                </c:pt>
                <c:pt idx="11">
                  <c:v>898166688.32000005</c:v>
                </c:pt>
                <c:pt idx="12">
                  <c:v>1014557396</c:v>
                </c:pt>
                <c:pt idx="13">
                  <c:v>1213381836</c:v>
                </c:pt>
                <c:pt idx="14">
                  <c:v>1331164514</c:v>
                </c:pt>
                <c:pt idx="15">
                  <c:v>2094561310.51</c:v>
                </c:pt>
                <c:pt idx="16" formatCode="_-* #\ ##0.00_р_._-;\-* #\ ##0.00_р_._-;_-* &quot;-&quot;??_р_._-;_-@_-">
                  <c:v>4438023878.4099998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98-427B-832A-D5DC3DCCDD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875752"/>
        <c:axId val="158876928"/>
      </c:barChart>
      <c:catAx>
        <c:axId val="1588757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58876928"/>
        <c:crosses val="autoZero"/>
        <c:auto val="1"/>
        <c:lblAlgn val="l"/>
        <c:lblOffset val="100"/>
        <c:noMultiLvlLbl val="0"/>
      </c:catAx>
      <c:valAx>
        <c:axId val="158876928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none"/>
        <c:minorTickMark val="none"/>
        <c:tickLblPos val="nextTo"/>
        <c:crossAx val="158875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4339983645835118"/>
          <c:h val="0.83842582723072989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Лист3!$A$2:$A$21</c:f>
              <c:strCache>
                <c:ptCount val="20"/>
                <c:pt idx="0">
                  <c:v>МФО РИЦ</c:v>
                </c:pt>
                <c:pt idx="1">
                  <c:v>АО «Шинхан Банк Казахстан»</c:v>
                </c:pt>
                <c:pt idx="2">
                  <c:v>АО "Qazaq Banki"</c:v>
                </c:pt>
                <c:pt idx="3">
                  <c:v>МФО «МиГ Кредит Астана</c:v>
                </c:pt>
                <c:pt idx="4">
                  <c:v>АО "Народный Банк Казахастана"</c:v>
                </c:pt>
                <c:pt idx="5">
                  <c:v>АО «Tengri Bank»</c:v>
                </c:pt>
                <c:pt idx="6">
                  <c:v>АО "AsiaCredit Bank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АО "Евразийский банк"</c:v>
                </c:pt>
                <c:pt idx="11">
                  <c:v>ДБ АО "Банк ВТБ Казахстан"</c:v>
                </c:pt>
                <c:pt idx="12">
                  <c:v>First Heartland Jysan Bank</c:v>
                </c:pt>
                <c:pt idx="13">
                  <c:v>АО "ForteBank"</c:v>
                </c:pt>
                <c:pt idx="14">
                  <c:v>АО "Нурбанк"</c:v>
                </c:pt>
                <c:pt idx="15">
                  <c:v>АО "Bank RBK"</c:v>
                </c:pt>
                <c:pt idx="16">
                  <c:v>АО ДБ "Альфа Банк"</c:v>
                </c:pt>
                <c:pt idx="17">
                  <c:v>ДБ АО "Сбербанк"</c:v>
                </c:pt>
                <c:pt idx="18">
                  <c:v>АО "Банк ЦентрКредит"</c:v>
                </c:pt>
                <c:pt idx="19">
                  <c:v>АО "АТФБанк"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21</c:v>
                </c:pt>
                <c:pt idx="11">
                  <c:v>24</c:v>
                </c:pt>
                <c:pt idx="12">
                  <c:v>26</c:v>
                </c:pt>
                <c:pt idx="13">
                  <c:v>34</c:v>
                </c:pt>
                <c:pt idx="14">
                  <c:v>51</c:v>
                </c:pt>
                <c:pt idx="15">
                  <c:v>52</c:v>
                </c:pt>
                <c:pt idx="16">
                  <c:v>59</c:v>
                </c:pt>
                <c:pt idx="17">
                  <c:v>91</c:v>
                </c:pt>
                <c:pt idx="18">
                  <c:v>99</c:v>
                </c:pt>
                <c:pt idx="19">
                  <c:v>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74-4BC7-83FC-05B945F3F76F}"/>
            </c:ext>
          </c:extLst>
        </c:ser>
        <c:ser>
          <c:idx val="0"/>
          <c:order val="1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Лист3!$A$2:$A$21</c:f>
              <c:strCache>
                <c:ptCount val="20"/>
                <c:pt idx="0">
                  <c:v>МФО РИЦ</c:v>
                </c:pt>
                <c:pt idx="1">
                  <c:v>АО «Шинхан Банк Казахстан»</c:v>
                </c:pt>
                <c:pt idx="2">
                  <c:v>АО "Qazaq Banki"</c:v>
                </c:pt>
                <c:pt idx="3">
                  <c:v>МФО «МиГ Кредит Астана</c:v>
                </c:pt>
                <c:pt idx="4">
                  <c:v>АО "Народный Банк Казахастана"</c:v>
                </c:pt>
                <c:pt idx="5">
                  <c:v>АО «Tengri Bank»</c:v>
                </c:pt>
                <c:pt idx="6">
                  <c:v>АО "AsiaCredit Bank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АО "Евразийский банк"</c:v>
                </c:pt>
                <c:pt idx="11">
                  <c:v>ДБ АО "Банк ВТБ Казахстан"</c:v>
                </c:pt>
                <c:pt idx="12">
                  <c:v>First Heartland Jysan Bank</c:v>
                </c:pt>
                <c:pt idx="13">
                  <c:v>АО "ForteBank"</c:v>
                </c:pt>
                <c:pt idx="14">
                  <c:v>АО "Нурбанк"</c:v>
                </c:pt>
                <c:pt idx="15">
                  <c:v>АО "Bank RBK"</c:v>
                </c:pt>
                <c:pt idx="16">
                  <c:v>АО ДБ "Альфа Банк"</c:v>
                </c:pt>
                <c:pt idx="17">
                  <c:v>ДБ АО "Сбербанк"</c:v>
                </c:pt>
                <c:pt idx="18">
                  <c:v>АО "Банк ЦентрКредит"</c:v>
                </c:pt>
                <c:pt idx="19">
                  <c:v>АО "АТФБанк"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21</c:v>
                </c:pt>
                <c:pt idx="11">
                  <c:v>24</c:v>
                </c:pt>
                <c:pt idx="12">
                  <c:v>26</c:v>
                </c:pt>
                <c:pt idx="13">
                  <c:v>34</c:v>
                </c:pt>
                <c:pt idx="14">
                  <c:v>51</c:v>
                </c:pt>
                <c:pt idx="15">
                  <c:v>52</c:v>
                </c:pt>
                <c:pt idx="16">
                  <c:v>59</c:v>
                </c:pt>
                <c:pt idx="17">
                  <c:v>91</c:v>
                </c:pt>
                <c:pt idx="18">
                  <c:v>99</c:v>
                </c:pt>
                <c:pt idx="19">
                  <c:v>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74-4BC7-83FC-05B945F3F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602544"/>
        <c:axId val="314602936"/>
      </c:barChart>
      <c:catAx>
        <c:axId val="3146025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314602936"/>
        <c:crosses val="autoZero"/>
        <c:auto val="1"/>
        <c:lblAlgn val="ctr"/>
        <c:lblOffset val="100"/>
        <c:noMultiLvlLbl val="0"/>
      </c:catAx>
      <c:valAx>
        <c:axId val="314602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46025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сумме подписанных ДГ, тенге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1846963315632052"/>
          <c:y val="0.13625869141557875"/>
          <c:w val="0.34493413904657272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610-4279-9A29-E9C57A3B40D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Лист3!$A$27:$A$46</c:f>
              <c:strCache>
                <c:ptCount val="20"/>
                <c:pt idx="0">
                  <c:v>МФО «МиГ Кредит Астана</c:v>
                </c:pt>
                <c:pt idx="1">
                  <c:v>АО "Qazaq Banki"</c:v>
                </c:pt>
                <c:pt idx="2">
                  <c:v>МФО РИЦ</c:v>
                </c:pt>
                <c:pt idx="3">
                  <c:v>АО "AsiaCredit Bank</c:v>
                </c:pt>
                <c:pt idx="4">
                  <c:v>АО «Шинхан Банк Казахстан»</c:v>
                </c:pt>
                <c:pt idx="5">
                  <c:v>АО " Банк Астана-Финанс"</c:v>
                </c:pt>
                <c:pt idx="6">
                  <c:v>АО «Tengri Bank»</c:v>
                </c:pt>
                <c:pt idx="7">
                  <c:v>ДБ АО "Банк ВТБ Казахстан"</c:v>
                </c:pt>
                <c:pt idx="8">
                  <c:v>АО "Казкоммерцбанк"</c:v>
                </c:pt>
                <c:pt idx="9">
                  <c:v>АО "Народный Банк Казахастана"</c:v>
                </c:pt>
                <c:pt idx="10">
                  <c:v>АО "Банк Kassa Nova"</c:v>
                </c:pt>
                <c:pt idx="11">
                  <c:v>АО "ForteBank"</c:v>
                </c:pt>
                <c:pt idx="12">
                  <c:v>АО "Евразийский банк"</c:v>
                </c:pt>
                <c:pt idx="13">
                  <c:v>First Heartland Jysan Bank</c:v>
                </c:pt>
                <c:pt idx="14">
                  <c:v>АО "Нурбанк"</c:v>
                </c:pt>
                <c:pt idx="15">
                  <c:v>АО "Bank RBK"</c:v>
                </c:pt>
                <c:pt idx="16">
                  <c:v>ДБ АО "Сбербанк"</c:v>
                </c:pt>
                <c:pt idx="17">
                  <c:v>АО ДБ "Альфа Банк"</c:v>
                </c:pt>
                <c:pt idx="18">
                  <c:v>АО "Банк ЦентрКредит"</c:v>
                </c:pt>
                <c:pt idx="19">
                  <c:v>АО "АТФБанк"</c:v>
                </c:pt>
              </c:strCache>
            </c:strRef>
          </c:cat>
          <c:val>
            <c:numRef>
              <c:f>Лист3!$B$27:$B$46</c:f>
              <c:numCache>
                <c:formatCode>#,##0</c:formatCode>
                <c:ptCount val="20"/>
                <c:pt idx="0">
                  <c:v>500000</c:v>
                </c:pt>
                <c:pt idx="1">
                  <c:v>1250000</c:v>
                </c:pt>
                <c:pt idx="2">
                  <c:v>8782000</c:v>
                </c:pt>
                <c:pt idx="3">
                  <c:v>30750000</c:v>
                </c:pt>
                <c:pt idx="4">
                  <c:v>38000000</c:v>
                </c:pt>
                <c:pt idx="5">
                  <c:v>55978900</c:v>
                </c:pt>
                <c:pt idx="6">
                  <c:v>69700000</c:v>
                </c:pt>
                <c:pt idx="7">
                  <c:v>168407222.32999998</c:v>
                </c:pt>
                <c:pt idx="8">
                  <c:v>174005000</c:v>
                </c:pt>
                <c:pt idx="9">
                  <c:v>196027929</c:v>
                </c:pt>
                <c:pt idx="10">
                  <c:v>238406200</c:v>
                </c:pt>
                <c:pt idx="11">
                  <c:v>563332996</c:v>
                </c:pt>
                <c:pt idx="12">
                  <c:v>851283188.33000004</c:v>
                </c:pt>
                <c:pt idx="13">
                  <c:v>957265790</c:v>
                </c:pt>
                <c:pt idx="14">
                  <c:v>1061416478.55</c:v>
                </c:pt>
                <c:pt idx="15">
                  <c:v>1652669918.4099998</c:v>
                </c:pt>
                <c:pt idx="16">
                  <c:v>1819640643</c:v>
                </c:pt>
                <c:pt idx="17">
                  <c:v>1874047658</c:v>
                </c:pt>
                <c:pt idx="18">
                  <c:v>2257971000</c:v>
                </c:pt>
                <c:pt idx="19">
                  <c:v>3474486500.8599987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10-4279-9A29-E9C57A3B40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603720"/>
        <c:axId val="314400864"/>
      </c:barChart>
      <c:catAx>
        <c:axId val="3146037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anchor="t" anchorCtr="0"/>
          <a:lstStyle/>
          <a:p>
            <a:pPr>
              <a:defRPr sz="900" b="0"/>
            </a:pPr>
            <a:endParaRPr lang="ru-RU"/>
          </a:p>
        </c:txPr>
        <c:crossAx val="314400864"/>
        <c:crosses val="autoZero"/>
        <c:auto val="1"/>
        <c:lblAlgn val="l"/>
        <c:lblOffset val="100"/>
        <c:noMultiLvlLbl val="0"/>
      </c:catAx>
      <c:valAx>
        <c:axId val="314400864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3146037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9912101412855309"/>
          <c:y val="0.12453714653334892"/>
          <c:w val="0.43468513244355095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Лист4!$A$3:$A$13</c:f>
              <c:strCache>
                <c:ptCount val="11"/>
                <c:pt idx="0">
                  <c:v>Атырауская область</c:v>
                </c:pt>
                <c:pt idx="1">
                  <c:v>Карагандинская область</c:v>
                </c:pt>
                <c:pt idx="2">
                  <c:v>Жамбылская область</c:v>
                </c:pt>
                <c:pt idx="3">
                  <c:v>Павлодарская область</c:v>
                </c:pt>
                <c:pt idx="4">
                  <c:v>СКО</c:v>
                </c:pt>
                <c:pt idx="5">
                  <c:v>Алматинская область</c:v>
                </c:pt>
                <c:pt idx="6">
                  <c:v>ВКО</c:v>
                </c:pt>
                <c:pt idx="7">
                  <c:v>Костанайская область</c:v>
                </c:pt>
                <c:pt idx="8">
                  <c:v>Акмолинская область</c:v>
                </c:pt>
                <c:pt idx="9">
                  <c:v>г.Алматы</c:v>
                </c:pt>
                <c:pt idx="10">
                  <c:v>г.Нур-Султан</c:v>
                </c:pt>
              </c:strCache>
            </c:strRef>
          </c:cat>
          <c:val>
            <c:numRef>
              <c:f>Лист4!$B$3:$B$13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9</c:v>
                </c:pt>
                <c:pt idx="10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0C-42E8-8FCD-F2F9547EFF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401648"/>
        <c:axId val="314402040"/>
      </c:barChart>
      <c:catAx>
        <c:axId val="3144016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314402040"/>
        <c:crosses val="autoZero"/>
        <c:auto val="1"/>
        <c:lblAlgn val="ctr"/>
        <c:lblOffset val="100"/>
        <c:noMultiLvlLbl val="0"/>
      </c:catAx>
      <c:valAx>
        <c:axId val="314402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4401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сумме подписанных ДГ, тенге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1536897083844421"/>
          <c:y val="0.12746748059588259"/>
          <c:w val="0.4348566196667277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ru-RU"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Лист4!$A$18:$A$28</c:f>
              <c:strCache>
                <c:ptCount val="11"/>
                <c:pt idx="0">
                  <c:v>Карагандинская область</c:v>
                </c:pt>
                <c:pt idx="1">
                  <c:v>Павлодарская область</c:v>
                </c:pt>
                <c:pt idx="2">
                  <c:v>Жамбылская область</c:v>
                </c:pt>
                <c:pt idx="3">
                  <c:v>СКО</c:v>
                </c:pt>
                <c:pt idx="4">
                  <c:v>ВКО</c:v>
                </c:pt>
                <c:pt idx="5">
                  <c:v>Атырауская область</c:v>
                </c:pt>
                <c:pt idx="6">
                  <c:v>Костанайская область</c:v>
                </c:pt>
                <c:pt idx="7">
                  <c:v>Алматинская область</c:v>
                </c:pt>
                <c:pt idx="8">
                  <c:v>Акмолинская область</c:v>
                </c:pt>
                <c:pt idx="9">
                  <c:v>г.Нур-Султан</c:v>
                </c:pt>
                <c:pt idx="10">
                  <c:v>г.Алматы</c:v>
                </c:pt>
              </c:strCache>
            </c:strRef>
          </c:cat>
          <c:val>
            <c:numRef>
              <c:f>Лист4!$B$18:$B$28</c:f>
              <c:numCache>
                <c:formatCode>_-* #\ ##0_р_._-;\-* #\ ##0_р_._-;_-* "-"??_р_._-;_-@_-</c:formatCode>
                <c:ptCount val="11"/>
                <c:pt idx="0">
                  <c:v>12000000</c:v>
                </c:pt>
                <c:pt idx="1">
                  <c:v>13175000</c:v>
                </c:pt>
                <c:pt idx="2">
                  <c:v>20594638</c:v>
                </c:pt>
                <c:pt idx="3">
                  <c:v>63310000</c:v>
                </c:pt>
                <c:pt idx="4">
                  <c:v>76765000</c:v>
                </c:pt>
                <c:pt idx="5">
                  <c:v>85700000</c:v>
                </c:pt>
                <c:pt idx="6">
                  <c:v>203500000</c:v>
                </c:pt>
                <c:pt idx="7">
                  <c:v>207023000</c:v>
                </c:pt>
                <c:pt idx="8">
                  <c:v>236733000</c:v>
                </c:pt>
                <c:pt idx="9">
                  <c:v>436750000</c:v>
                </c:pt>
                <c:pt idx="10">
                  <c:v>535649979.55000001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61-4177-A948-A861353BE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6509568"/>
        <c:axId val="316509960"/>
      </c:barChart>
      <c:catAx>
        <c:axId val="3165095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anchor="t" anchorCtr="0"/>
          <a:lstStyle/>
          <a:p>
            <a:pPr>
              <a:defRPr sz="900" b="0"/>
            </a:pPr>
            <a:endParaRPr lang="ru-RU"/>
          </a:p>
        </c:txPr>
        <c:crossAx val="316509960"/>
        <c:crosses val="autoZero"/>
        <c:auto val="1"/>
        <c:lblAlgn val="l"/>
        <c:lblOffset val="100"/>
        <c:noMultiLvlLbl val="0"/>
      </c:catAx>
      <c:valAx>
        <c:axId val="316509960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none"/>
        <c:minorTickMark val="none"/>
        <c:tickLblPos val="nextTo"/>
        <c:crossAx val="3165095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По количеству подписанных ДГ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6418897640997381"/>
          <c:y val="0.13921214652476477"/>
          <c:w val="0.50030385696279778"/>
          <c:h val="0.8092131055464252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Лист5.!$B$3:$B$13</c:f>
              <c:strCache>
                <c:ptCount val="11"/>
                <c:pt idx="0">
                  <c:v>АО "Евразийский банк"</c:v>
                </c:pt>
                <c:pt idx="1">
                  <c:v>АО "Народный Банк Казахастана"</c:v>
                </c:pt>
                <c:pt idx="2">
                  <c:v>АО "АТФБанк"</c:v>
                </c:pt>
                <c:pt idx="3">
                  <c:v>АО "Bank RBK"</c:v>
                </c:pt>
                <c:pt idx="4">
                  <c:v>First Heartland Jysan Bank</c:v>
                </c:pt>
                <c:pt idx="5">
                  <c:v>АО "Банк ЦентрКредит"</c:v>
                </c:pt>
                <c:pt idx="6">
                  <c:v>ДБ АО "Банк ВТБ Казахстан"</c:v>
                </c:pt>
                <c:pt idx="7">
                  <c:v>АО ДБ "Альфа Банк"</c:v>
                </c:pt>
                <c:pt idx="8">
                  <c:v>АО "Нурбанк"</c:v>
                </c:pt>
                <c:pt idx="9">
                  <c:v>АО "ForteBank"</c:v>
                </c:pt>
                <c:pt idx="10">
                  <c:v>ДБ АО "Сбербанк"</c:v>
                </c:pt>
              </c:strCache>
            </c:strRef>
          </c:cat>
          <c:val>
            <c:numRef>
              <c:f>Лист5.!$C$3:$C$13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8</c:v>
                </c:pt>
                <c:pt idx="8">
                  <c:v>9</c:v>
                </c:pt>
                <c:pt idx="9">
                  <c:v>9</c:v>
                </c:pt>
                <c:pt idx="10">
                  <c:v>14</c:v>
                </c:pt>
              </c:numCache>
            </c:numRef>
          </c:val>
          <c:extLst/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16510744"/>
        <c:axId val="316511136"/>
      </c:barChart>
      <c:catAx>
        <c:axId val="316510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6511136"/>
        <c:crosses val="autoZero"/>
        <c:auto val="1"/>
        <c:lblAlgn val="ctr"/>
        <c:lblOffset val="100"/>
        <c:noMultiLvlLbl val="0"/>
      </c:catAx>
      <c:valAx>
        <c:axId val="316511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6510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По сумме подписанных,ДГ тенге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628805363887559"/>
          <c:y val="0.12184024446624987"/>
          <c:w val="0.70179009016592864"/>
          <c:h val="0.833020878985980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858B8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4584D3">
                  <a:lumMod val="75000"/>
                </a:srgbClr>
              </a:solidFill>
              <a:ln>
                <a:noFill/>
              </a:ln>
              <a:effectLst/>
            </c:spPr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Лист5.!$L$4:$L$13</c:f>
              <c:strCache>
                <c:ptCount val="10"/>
                <c:pt idx="0">
                  <c:v>ДБ АО "Банк ВТБ Казахстан"</c:v>
                </c:pt>
                <c:pt idx="1">
                  <c:v>АО "Банк ЦентрКредит"</c:v>
                </c:pt>
                <c:pt idx="2">
                  <c:v>АО "Народный Банк Казахастана"</c:v>
                </c:pt>
                <c:pt idx="3">
                  <c:v>АО "АТФБанк"</c:v>
                </c:pt>
                <c:pt idx="4">
                  <c:v>АО "Bank RBK"</c:v>
                </c:pt>
                <c:pt idx="5">
                  <c:v>АО "Нурбанк"</c:v>
                </c:pt>
                <c:pt idx="6">
                  <c:v>First Heartland Jysan Bank</c:v>
                </c:pt>
                <c:pt idx="7">
                  <c:v>АО "ForteBank"</c:v>
                </c:pt>
                <c:pt idx="8">
                  <c:v>ДБ АО "Сбербанк"</c:v>
                </c:pt>
                <c:pt idx="9">
                  <c:v>АО ДБ "Альфа Банк"</c:v>
                </c:pt>
              </c:strCache>
            </c:strRef>
          </c:cat>
          <c:val>
            <c:numRef>
              <c:f>Лист5.!$M$4:$M$13</c:f>
              <c:numCache>
                <c:formatCode>_-* #\ ##0.00_р_._-;\-* #\ ##0.00_р_._-;_-* "-"??_р_._-;_-@_-</c:formatCode>
                <c:ptCount val="10"/>
                <c:pt idx="0">
                  <c:v>15313000</c:v>
                </c:pt>
                <c:pt idx="1">
                  <c:v>62885000</c:v>
                </c:pt>
                <c:pt idx="2">
                  <c:v>90000000</c:v>
                </c:pt>
                <c:pt idx="3">
                  <c:v>94083144</c:v>
                </c:pt>
                <c:pt idx="4">
                  <c:v>157000000</c:v>
                </c:pt>
                <c:pt idx="5">
                  <c:v>200119473.55000001</c:v>
                </c:pt>
                <c:pt idx="6">
                  <c:v>202700000</c:v>
                </c:pt>
                <c:pt idx="7">
                  <c:v>278000000</c:v>
                </c:pt>
                <c:pt idx="8" formatCode="General">
                  <c:v>376100000</c:v>
                </c:pt>
                <c:pt idx="9">
                  <c:v>415000000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32-430F-9EC7-DD3535976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6511920"/>
        <c:axId val="316512312"/>
      </c:barChart>
      <c:catAx>
        <c:axId val="316511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6512312"/>
        <c:crosses val="autoZero"/>
        <c:auto val="1"/>
        <c:lblAlgn val="ctr"/>
        <c:lblOffset val="100"/>
        <c:noMultiLvlLbl val="0"/>
      </c:catAx>
      <c:valAx>
        <c:axId val="316512312"/>
        <c:scaling>
          <c:orientation val="minMax"/>
        </c:scaling>
        <c:delete val="1"/>
        <c:axPos val="b"/>
        <c:numFmt formatCode="_-* #\ ##0.00_р_._-;\-* #\ ##0.00_р_._-;_-* &quot;-&quot;??_р_._-;_-@_-" sourceLinked="1"/>
        <c:majorTickMark val="none"/>
        <c:minorTickMark val="none"/>
        <c:tickLblPos val="nextTo"/>
        <c:crossAx val="31651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Arial Narrow" panose="020B0606020202030204" pitchFamily="34" charset="0"/>
              </a:rPr>
              <a:t>По количеству одобренных 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4040931911193495"/>
          <c:y val="0.12453714653334891"/>
          <c:w val="0.61721068416749481"/>
          <c:h val="0.834722124607137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'Одобренные РФ 2020г.'!$A$3:$A$4</c:f>
              <c:strCache>
                <c:ptCount val="2"/>
                <c:pt idx="0">
                  <c:v>Актюбинская область</c:v>
                </c:pt>
                <c:pt idx="1">
                  <c:v>г.Алматы</c:v>
                </c:pt>
              </c:strCache>
            </c:strRef>
          </c:cat>
          <c:val>
            <c:numRef>
              <c:f>'Одобренные РФ 2020г.'!$B$3:$B$4</c:f>
              <c:numCache>
                <c:formatCode>General</c:formatCode>
                <c:ptCount val="2"/>
                <c:pt idx="0">
                  <c:v>1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E5-4977-BA77-210057979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6513096"/>
        <c:axId val="314806056"/>
      </c:barChart>
      <c:catAx>
        <c:axId val="3165130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14806056"/>
        <c:crosses val="autoZero"/>
        <c:auto val="1"/>
        <c:lblAlgn val="ctr"/>
        <c:lblOffset val="100"/>
        <c:noMultiLvlLbl val="0"/>
      </c:catAx>
      <c:valAx>
        <c:axId val="314806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65130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602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7855" y="1"/>
            <a:ext cx="293602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D3847254-A27B-49F5-B012-4F3BB51A77F9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602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7855" y="9408981"/>
            <a:ext cx="293602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8C791110-506E-4230-8430-F6E56AE7C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01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602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7855" y="1"/>
            <a:ext cx="293602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B9FABA34-BBD6-46B6-859B-59609D6BD0AA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545" y="4705350"/>
            <a:ext cx="5420360" cy="4457700"/>
          </a:xfrm>
          <a:prstGeom prst="rect">
            <a:avLst/>
          </a:prstGeom>
        </p:spPr>
        <p:txBody>
          <a:bodyPr vert="horz" lIns="92473" tIns="46237" rIns="92473" bIns="4623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602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7855" y="9408981"/>
            <a:ext cx="293602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6B3D481A-93A6-4BDE-979B-FDCF4E87A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40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 t="3895" b="51705"/>
          <a:stretch/>
        </p:blipFill>
        <p:spPr bwMode="auto">
          <a:xfrm>
            <a:off x="5791200" y="0"/>
            <a:ext cx="3352800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66"/>
          <a:stretch/>
        </p:blipFill>
        <p:spPr bwMode="auto">
          <a:xfrm>
            <a:off x="0" y="-3036"/>
            <a:ext cx="57912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2427734"/>
            <a:ext cx="4104456" cy="1368152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616" y="3867894"/>
            <a:ext cx="3168352" cy="361206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54E0-FFBA-4395-9C7B-2B3650AB12F8}" type="datetime1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25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FBCE-238B-40D1-8640-E8B807291BA6}" type="datetime1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17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A536-53AD-41FF-9601-987595A77F9D}" type="datetime1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51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29FF-42FF-4D95-9312-78D1FACAAA95}" type="datetime1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7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613" y="1733410"/>
            <a:ext cx="3744416" cy="576064"/>
          </a:xfrm>
        </p:spPr>
        <p:txBody>
          <a:bodyPr anchor="ctr" anchorCtr="0"/>
          <a:lstStyle>
            <a:lvl1pPr algn="ctr">
              <a:defRPr sz="2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436E-CE3C-4682-B005-F0BCEC66B693}" type="datetime1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20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08DB-BE5E-4F01-912C-E31F4046E087}" type="datetime1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78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0B94-5544-4844-8C8A-710690D8EE6C}" type="datetime1">
              <a:rPr lang="ru-RU" smtClean="0"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73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C0E7-C5B6-4136-B34E-4A93D4B7E224}" type="datetime1">
              <a:rPr lang="ru-RU" smtClean="0"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29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FE10-18BF-44D3-8254-DBF2B09711F7}" type="datetime1">
              <a:rPr lang="ru-RU" smtClean="0"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00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A5F9-CAB9-4179-A1BE-5741CAD966C8}" type="datetime1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69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D342-4F0B-479A-AEA8-1AEA545CB322}" type="datetime1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89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724" y="205979"/>
            <a:ext cx="44644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FA87F-BE34-43DE-9048-C116CDDB895A}" type="datetime1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7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882892" y="2488694"/>
            <a:ext cx="4176000" cy="1152128"/>
          </a:xfrm>
        </p:spPr>
        <p:txBody>
          <a:bodyPr lIns="72000" rIns="72000">
            <a:normAutofit/>
          </a:bodyPr>
          <a:lstStyle/>
          <a:p>
            <a:pPr algn="ctr"/>
            <a:r>
              <a:rPr lang="ru-RU" altLang="ru-RU" sz="2000" dirty="0"/>
              <a:t>Программа гарантирования </a:t>
            </a:r>
            <a:br>
              <a:rPr lang="ru-RU" altLang="ru-RU" sz="2000" dirty="0"/>
            </a:br>
            <a:r>
              <a:rPr lang="ru-RU" altLang="ru-RU" sz="2000" dirty="0"/>
              <a:t>«ДАМУ-ОПТИМА»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05616" y="4442792"/>
            <a:ext cx="3168352" cy="361206"/>
          </a:xfrm>
        </p:spPr>
        <p:txBody>
          <a:bodyPr>
            <a:normAutofit/>
          </a:bodyPr>
          <a:lstStyle/>
          <a:p>
            <a:r>
              <a:rPr lang="ru-RU" sz="1400" dirty="0" smtClean="0"/>
              <a:t>2020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46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2</a:t>
            </a:fld>
            <a:endParaRPr lang="ru-RU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899592" y="0"/>
            <a:ext cx="4464496" cy="7095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+mj-lt"/>
                <a:ea typeface="+mj-ea"/>
                <a:cs typeface="Arial" charset="0"/>
              </a:rPr>
              <a:t>Гарантирование проектов</a:t>
            </a:r>
            <a:endParaRPr lang="ru-RU" b="1" dirty="0">
              <a:latin typeface="+mj-lt"/>
              <a:ea typeface="+mj-ea"/>
              <a:cs typeface="Arial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200741"/>
              </p:ext>
            </p:extLst>
          </p:nvPr>
        </p:nvGraphicFramePr>
        <p:xfrm>
          <a:off x="179512" y="1347614"/>
          <a:ext cx="8702626" cy="963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6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79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930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559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2398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Одобрено Фондом</a:t>
                      </a:r>
                      <a:endParaRPr lang="ru-RU" sz="800" dirty="0"/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Подписано ДГ</a:t>
                      </a:r>
                      <a:endParaRPr lang="ru-RU" sz="800" dirty="0"/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 сумма заключенных кредитов, млрд.</a:t>
                      </a:r>
                      <a:r>
                        <a:rPr lang="ru-RU" sz="800" baseline="0" dirty="0" smtClean="0"/>
                        <a:t> тенге</a:t>
                      </a:r>
                      <a:endParaRPr lang="ru-RU" sz="800" dirty="0"/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</a:t>
                      </a:r>
                      <a:r>
                        <a:rPr lang="ru-RU" sz="800" baseline="0" dirty="0" smtClean="0"/>
                        <a:t> заключенных гарантий, </a:t>
                      </a:r>
                      <a:r>
                        <a:rPr lang="ru-RU" sz="800" dirty="0" smtClean="0"/>
                        <a:t>млрд</a:t>
                      </a:r>
                      <a:r>
                        <a:rPr lang="ru-RU" sz="800" baseline="0" dirty="0" smtClean="0"/>
                        <a:t>. тенге</a:t>
                      </a:r>
                      <a:endParaRPr lang="ru-RU" sz="800" dirty="0"/>
                    </a:p>
                  </a:txBody>
                  <a:tcPr marL="91434" marR="91434" marT="45642" marB="45642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033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647</a:t>
                      </a:r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641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32,998</a:t>
                      </a:r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15,493</a:t>
                      </a:r>
                    </a:p>
                  </a:txBody>
                  <a:tcPr marL="91434" marR="91434" marT="45642" marB="45642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995763" y="773435"/>
            <a:ext cx="216024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/>
              <a:t>з</a:t>
            </a:r>
            <a:r>
              <a:rPr lang="ru-RU" sz="800" b="1" dirty="0" smtClean="0"/>
              <a:t>а период с 2016г. по 01.10.2020г.</a:t>
            </a:r>
            <a:endParaRPr lang="ru-RU" sz="800" b="1" dirty="0"/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691681" y="942673"/>
            <a:ext cx="55408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и</a:t>
            </a:r>
            <a:r>
              <a:rPr lang="ru-RU" sz="1400" b="1" dirty="0" smtClean="0"/>
              <a:t>того по инструменту гарантирование</a:t>
            </a: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08102" y="233085"/>
            <a:ext cx="432048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754627"/>
              </p:ext>
            </p:extLst>
          </p:nvPr>
        </p:nvGraphicFramePr>
        <p:xfrm>
          <a:off x="251520" y="2993753"/>
          <a:ext cx="8630617" cy="946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1512168"/>
                <a:gridCol w="2304256"/>
                <a:gridCol w="2725961"/>
              </a:tblGrid>
              <a:tr h="54338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Одобрено Фондом</a:t>
                      </a:r>
                      <a:endParaRPr lang="ru-RU" sz="800" dirty="0"/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Подписано ДГ</a:t>
                      </a:r>
                      <a:endParaRPr lang="ru-RU" sz="800" dirty="0"/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 сумма кредитов, млрд.</a:t>
                      </a:r>
                      <a:r>
                        <a:rPr lang="ru-RU" sz="800" baseline="0" dirty="0" smtClean="0"/>
                        <a:t> тенге</a:t>
                      </a:r>
                      <a:endParaRPr lang="ru-RU" sz="800" dirty="0"/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</a:t>
                      </a:r>
                      <a:r>
                        <a:rPr lang="ru-RU" sz="800" baseline="0" dirty="0" smtClean="0"/>
                        <a:t> гарантий, млрд. тенге</a:t>
                      </a:r>
                      <a:endParaRPr lang="ru-RU" sz="800" dirty="0"/>
                    </a:p>
                  </a:txBody>
                  <a:tcPr marL="91434" marR="91434" marT="45642" marB="45642"/>
                </a:tc>
              </a:tr>
              <a:tr h="402764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65</a:t>
                      </a:r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59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4,4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34" marR="91434"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marL="91434" marR="91434" marT="45642" marB="45642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763688" y="2679920"/>
            <a:ext cx="4032448" cy="313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</a:rPr>
              <a:t>итого </a:t>
            </a:r>
            <a:r>
              <a:rPr lang="ru-RU" sz="1400" b="1" dirty="0" smtClean="0">
                <a:solidFill>
                  <a:prstClr val="black"/>
                </a:solidFill>
              </a:rPr>
              <a:t>по </a:t>
            </a:r>
            <a:r>
              <a:rPr lang="ru-RU" sz="1400" b="1" dirty="0">
                <a:solidFill>
                  <a:prstClr val="black"/>
                </a:solidFill>
              </a:rPr>
              <a:t>инструменту гарантирование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44208" y="2499740"/>
            <a:ext cx="23762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по состоянию с 01.01.2020г. по </a:t>
            </a:r>
            <a:r>
              <a:rPr lang="ru-RU" sz="800" b="1" dirty="0" smtClean="0"/>
              <a:t>01.10.2020г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5807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555526"/>
            <a:ext cx="36004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71600" y="-49"/>
            <a:ext cx="687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  <a:latin typeface="+mj-lt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+mj-lt"/>
              </a:rPr>
            </a:br>
            <a:r>
              <a:rPr lang="ru-RU" altLang="ru-RU" sz="2000" b="1" dirty="0">
                <a:latin typeface="+mj-lt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altLang="ru-RU" sz="2000" b="1" dirty="0">
                <a:latin typeface="+mj-lt"/>
              </a:rPr>
              <a:t>подписанным ДГ </a:t>
            </a:r>
            <a:endParaRPr lang="ru-RU" altLang="ru-RU" sz="2000" b="1" dirty="0" smtClean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+mj-lt"/>
              </a:rPr>
              <a:t>(</a:t>
            </a:r>
            <a:r>
              <a:rPr lang="ru-RU" altLang="ru-RU" sz="2000" b="1" dirty="0">
                <a:latin typeface="+mj-lt"/>
              </a:rPr>
              <a:t>в разрезе регионов)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67544" y="4155926"/>
            <a:ext cx="8572500" cy="43338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Итого по гарантированию подписано ДГ </a:t>
            </a:r>
            <a:r>
              <a:rPr lang="ru-RU" sz="1100" dirty="0" smtClean="0">
                <a:cs typeface="Times New Roman" pitchFamily="18" charset="0"/>
              </a:rPr>
              <a:t>– </a:t>
            </a:r>
            <a:r>
              <a:rPr lang="ru-RU" sz="1100" b="1" dirty="0" smtClean="0">
                <a:cs typeface="Times New Roman" pitchFamily="18" charset="0"/>
              </a:rPr>
              <a:t>641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проектов </a:t>
            </a:r>
            <a:r>
              <a:rPr lang="ru-RU" sz="1100" dirty="0" smtClean="0">
                <a:cs typeface="Times New Roman" pitchFamily="18" charset="0"/>
              </a:rPr>
              <a:t>на </a:t>
            </a:r>
            <a:r>
              <a:rPr lang="ru-RU" sz="1100" dirty="0">
                <a:cs typeface="Times New Roman" pitchFamily="18" charset="0"/>
              </a:rPr>
              <a:t>общую сумму кредитного портфеля 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32,998 млрд</a:t>
            </a:r>
            <a:r>
              <a:rPr lang="ru-RU" sz="1100" b="1" dirty="0">
                <a:cs typeface="Times New Roman" pitchFamily="18" charset="0"/>
              </a:rPr>
              <a:t>. тенге  </a:t>
            </a:r>
            <a:r>
              <a:rPr lang="ru-RU" sz="1100" dirty="0">
                <a:cs typeface="Times New Roman" pitchFamily="18" charset="0"/>
              </a:rPr>
              <a:t>из них сумма гарантии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15,493 млрд. </a:t>
            </a:r>
            <a:r>
              <a:rPr lang="ru-RU" sz="1100" b="1" dirty="0">
                <a:cs typeface="Times New Roman" pitchFamily="18" charset="0"/>
              </a:rPr>
              <a:t>тенге.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0272" y="0"/>
            <a:ext cx="19143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>
                <a:latin typeface="Century Gothic" panose="020B0502020202020204" pitchFamily="34" charset="0"/>
              </a:rPr>
              <a:t>за </a:t>
            </a:r>
            <a:r>
              <a:rPr lang="ru-RU" sz="800" b="1" dirty="0">
                <a:latin typeface="Century Gothic" panose="020B0502020202020204" pitchFamily="34" charset="0"/>
              </a:rPr>
              <a:t>период с </a:t>
            </a:r>
            <a:r>
              <a:rPr lang="ru-RU" sz="800" b="1" dirty="0" smtClean="0">
                <a:latin typeface="Century Gothic" panose="020B0502020202020204" pitchFamily="34" charset="0"/>
              </a:rPr>
              <a:t>2016г</a:t>
            </a:r>
            <a:r>
              <a:rPr lang="ru-RU" sz="800" b="1" dirty="0">
                <a:latin typeface="Century Gothic" panose="020B0502020202020204" pitchFamily="34" charset="0"/>
              </a:rPr>
              <a:t>. по </a:t>
            </a:r>
            <a:r>
              <a:rPr lang="ru-RU" sz="800" b="1" dirty="0" smtClean="0">
                <a:latin typeface="Century Gothic" panose="020B0502020202020204" pitchFamily="34" charset="0"/>
              </a:rPr>
              <a:t>01.10.2020г</a:t>
            </a:r>
            <a:r>
              <a:rPr lang="ru-RU" sz="800" b="1" dirty="0">
                <a:latin typeface="Century Gothic" panose="020B0502020202020204" pitchFamily="34" charset="0"/>
              </a:rPr>
              <a:t>.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832016"/>
              </p:ext>
            </p:extLst>
          </p:nvPr>
        </p:nvGraphicFramePr>
        <p:xfrm>
          <a:off x="0" y="931066"/>
          <a:ext cx="4861174" cy="3341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361524"/>
              </p:ext>
            </p:extLst>
          </p:nvPr>
        </p:nvGraphicFramePr>
        <p:xfrm>
          <a:off x="4605947" y="967553"/>
          <a:ext cx="4461818" cy="3268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05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555526"/>
            <a:ext cx="36004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71600" y="-19645"/>
            <a:ext cx="6500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+mn-lt"/>
              </a:rPr>
            </a:br>
            <a:r>
              <a:rPr lang="ru-RU" altLang="ru-RU" sz="2000" b="1" dirty="0">
                <a:latin typeface="+mn-lt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2000" b="1" dirty="0">
                <a:latin typeface="+mn-lt"/>
              </a:rPr>
              <a:t>подписанным </a:t>
            </a:r>
            <a:r>
              <a:rPr lang="ru-RU" altLang="ru-RU" sz="2000" b="1" dirty="0" smtClean="0">
                <a:latin typeface="+mn-lt"/>
              </a:rPr>
              <a:t>ДГ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+mn-lt"/>
              </a:rPr>
              <a:t>(</a:t>
            </a:r>
            <a:r>
              <a:rPr lang="ru-RU" altLang="ru-RU" sz="2000" b="1" dirty="0">
                <a:latin typeface="+mn-lt"/>
              </a:rPr>
              <a:t>в разрезе БВУ)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3528" y="4470400"/>
            <a:ext cx="8572500" cy="5937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–</a:t>
            </a:r>
            <a:r>
              <a:rPr lang="ru-RU" sz="1100" dirty="0" smtClean="0"/>
              <a:t> </a:t>
            </a:r>
            <a:r>
              <a:rPr lang="ru-RU" sz="1100" dirty="0">
                <a:cs typeface="Times New Roman" pitchFamily="18" charset="0"/>
              </a:rPr>
              <a:t>АО </a:t>
            </a:r>
            <a:r>
              <a:rPr lang="ru-RU" sz="1100" dirty="0" smtClean="0">
                <a:cs typeface="Times New Roman" pitchFamily="18" charset="0"/>
              </a:rPr>
              <a:t>«</a:t>
            </a:r>
            <a:r>
              <a:rPr lang="ru-RU" sz="1100" dirty="0" err="1" smtClean="0">
                <a:cs typeface="Times New Roman" pitchFamily="18" charset="0"/>
              </a:rPr>
              <a:t>АТФБанк</a:t>
            </a:r>
            <a:r>
              <a:rPr lang="ru-RU" sz="1100" dirty="0" smtClean="0">
                <a:cs typeface="Times New Roman" pitchFamily="18" charset="0"/>
              </a:rPr>
              <a:t>»</a:t>
            </a:r>
            <a:r>
              <a:rPr lang="ru-RU" sz="1100" b="1" dirty="0" smtClean="0">
                <a:cs typeface="Times New Roman" pitchFamily="18" charset="0"/>
              </a:rPr>
              <a:t> , </a:t>
            </a:r>
            <a:r>
              <a:rPr lang="ru-RU" sz="1100" dirty="0" smtClean="0"/>
              <a:t>АО «Банк Центр Кредит»</a:t>
            </a:r>
            <a:endParaRPr lang="ru-RU" sz="1100" dirty="0"/>
          </a:p>
          <a:p>
            <a:pPr marL="273050" indent="-263525"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 smtClean="0">
                <a:cs typeface="Times New Roman" pitchFamily="18" charset="0"/>
              </a:rPr>
              <a:t>по </a:t>
            </a:r>
            <a:r>
              <a:rPr lang="ru-RU" sz="1100" b="1" dirty="0">
                <a:cs typeface="Times New Roman" pitchFamily="18" charset="0"/>
              </a:rPr>
              <a:t>сумме</a:t>
            </a:r>
            <a:r>
              <a:rPr lang="ru-RU" sz="1100" dirty="0"/>
              <a:t> </a:t>
            </a:r>
            <a:r>
              <a:rPr lang="ru-RU" sz="1100" dirty="0" smtClean="0"/>
              <a:t>АО </a:t>
            </a:r>
            <a:r>
              <a:rPr lang="ru-RU" sz="1100" dirty="0" smtClean="0">
                <a:cs typeface="Times New Roman" pitchFamily="18" charset="0"/>
              </a:rPr>
              <a:t>«</a:t>
            </a:r>
            <a:r>
              <a:rPr lang="ru-RU" sz="1100" dirty="0" err="1" smtClean="0">
                <a:cs typeface="Times New Roman" pitchFamily="18" charset="0"/>
              </a:rPr>
              <a:t>АТФБанк</a:t>
            </a:r>
            <a:r>
              <a:rPr lang="ru-RU" sz="1100" dirty="0" smtClean="0">
                <a:cs typeface="Times New Roman" pitchFamily="18" charset="0"/>
              </a:rPr>
              <a:t>»</a:t>
            </a:r>
            <a:r>
              <a:rPr lang="ru-RU" sz="1100" b="1" dirty="0" smtClean="0">
                <a:cs typeface="Times New Roman" pitchFamily="18" charset="0"/>
              </a:rPr>
              <a:t>, </a:t>
            </a:r>
            <a:r>
              <a:rPr lang="ru-RU" sz="1100" dirty="0" smtClean="0"/>
              <a:t>АО «Банк Центр Кредит»</a:t>
            </a:r>
            <a:endParaRPr lang="ru-RU" sz="11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0"/>
            <a:ext cx="22955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Century Gothic" panose="020B0502020202020204" pitchFamily="34" charset="0"/>
              </a:rPr>
              <a:t>с 01.01 по 01.10.2020г.</a:t>
            </a:r>
            <a:endParaRPr lang="ru-RU" sz="1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868696"/>
              </p:ext>
            </p:extLst>
          </p:nvPr>
        </p:nvGraphicFramePr>
        <p:xfrm>
          <a:off x="320939" y="928226"/>
          <a:ext cx="4215581" cy="3542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2348382"/>
              </p:ext>
            </p:extLst>
          </p:nvPr>
        </p:nvGraphicFramePr>
        <p:xfrm>
          <a:off x="4863580" y="905557"/>
          <a:ext cx="4032448" cy="3542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8166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555526"/>
            <a:ext cx="36004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71600" y="0"/>
            <a:ext cx="6408713" cy="81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 smtClean="0">
                <a:latin typeface="Century Gothic" panose="020B0502020202020204" pitchFamily="34" charset="0"/>
              </a:rPr>
              <a:t>подписанным ДГ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Century Gothic" panose="020B0502020202020204" pitchFamily="34" charset="0"/>
              </a:rPr>
              <a:t>(</a:t>
            </a:r>
            <a:r>
              <a:rPr lang="ru-RU" altLang="ru-RU" sz="2000" b="1" dirty="0">
                <a:latin typeface="Century Gothic" panose="020B0502020202020204" pitchFamily="34" charset="0"/>
              </a:rPr>
              <a:t>в разрезе регионов 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3528" y="4207748"/>
            <a:ext cx="8572500" cy="5937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 smtClean="0">
                <a:cs typeface="Times New Roman" pitchFamily="18" charset="0"/>
              </a:rPr>
              <a:t>Лидеры регионы </a:t>
            </a:r>
            <a:r>
              <a:rPr lang="ru-RU" sz="1100" dirty="0">
                <a:cs typeface="Times New Roman" pitchFamily="18" charset="0"/>
              </a:rPr>
              <a:t>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–</a:t>
            </a:r>
            <a:r>
              <a:rPr lang="ru-RU" sz="1100" dirty="0" smtClean="0"/>
              <a:t> </a:t>
            </a:r>
            <a:r>
              <a:rPr lang="ru-RU" sz="1100" dirty="0" smtClean="0">
                <a:cs typeface="Times New Roman" pitchFamily="18" charset="0"/>
              </a:rPr>
              <a:t>г.Нур-Султан, г. Алматы</a:t>
            </a:r>
          </a:p>
          <a:p>
            <a:pPr marL="273050" indent="-263525"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 smtClean="0">
                <a:cs typeface="Times New Roman" pitchFamily="18" charset="0"/>
              </a:rPr>
              <a:t>по сумме </a:t>
            </a:r>
            <a:r>
              <a:rPr lang="ru-RU" sz="1100" dirty="0" smtClean="0">
                <a:cs typeface="Times New Roman" pitchFamily="18" charset="0"/>
              </a:rPr>
              <a:t>–</a:t>
            </a:r>
            <a:r>
              <a:rPr lang="ru-RU" sz="1100" dirty="0" smtClean="0"/>
              <a:t>г. Алматы, </a:t>
            </a:r>
            <a:r>
              <a:rPr lang="ru-RU" sz="1100" dirty="0" err="1" smtClean="0"/>
              <a:t>г.Нур</a:t>
            </a:r>
            <a:r>
              <a:rPr lang="ru-RU" sz="1100" dirty="0" smtClean="0"/>
              <a:t>-Султан</a:t>
            </a:r>
            <a:endParaRPr lang="ru-RU" sz="11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10521" y="26915"/>
            <a:ext cx="13564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>
                <a:latin typeface="Century Gothic" panose="020B0502020202020204" pitchFamily="34" charset="0"/>
              </a:rPr>
              <a:t>С 01.01. </a:t>
            </a:r>
            <a:r>
              <a:rPr lang="ru-RU" sz="800" b="1" dirty="0">
                <a:latin typeface="Century Gothic" panose="020B0502020202020204" pitchFamily="34" charset="0"/>
              </a:rPr>
              <a:t>по </a:t>
            </a:r>
            <a:r>
              <a:rPr lang="ru-RU" sz="800" b="1" dirty="0" smtClean="0">
                <a:latin typeface="Century Gothic" panose="020B0502020202020204" pitchFamily="34" charset="0"/>
              </a:rPr>
              <a:t>01.10.2020г</a:t>
            </a:r>
            <a:r>
              <a:rPr lang="ru-RU" sz="800" b="1" dirty="0">
                <a:latin typeface="Century Gothic" panose="020B0502020202020204" pitchFamily="34" charset="0"/>
              </a:rPr>
              <a:t>.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876341"/>
              </p:ext>
            </p:extLst>
          </p:nvPr>
        </p:nvGraphicFramePr>
        <p:xfrm>
          <a:off x="251520" y="1014671"/>
          <a:ext cx="4320480" cy="3084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327619"/>
              </p:ext>
            </p:extLst>
          </p:nvPr>
        </p:nvGraphicFramePr>
        <p:xfrm>
          <a:off x="4860032" y="996794"/>
          <a:ext cx="4180012" cy="3273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513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555526"/>
            <a:ext cx="36004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71600" y="0"/>
            <a:ext cx="6500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19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1900" b="1" dirty="0">
                <a:latin typeface="Century Gothic" panose="020B0502020202020204" pitchFamily="34" charset="0"/>
              </a:rPr>
              <a:t>информация по</a:t>
            </a:r>
            <a:r>
              <a:rPr lang="ru-RU" altLang="ru-RU" sz="1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900" b="1" dirty="0" smtClean="0">
                <a:latin typeface="Century Gothic" panose="020B0502020202020204" pitchFamily="34" charset="0"/>
              </a:rPr>
              <a:t>подписанным ДГ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 smtClean="0">
                <a:latin typeface="Century Gothic" panose="020B0502020202020204" pitchFamily="34" charset="0"/>
              </a:rPr>
              <a:t>(</a:t>
            </a:r>
            <a:r>
              <a:rPr lang="ru-RU" altLang="ru-RU" sz="1900" b="1" dirty="0">
                <a:latin typeface="Century Gothic" panose="020B0502020202020204" pitchFamily="34" charset="0"/>
              </a:rPr>
              <a:t>в разрезе БВУ)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67685" y="15101"/>
            <a:ext cx="16433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/>
              <a:t>с</a:t>
            </a:r>
            <a:r>
              <a:rPr lang="ru-RU" sz="800" b="1" dirty="0" smtClean="0"/>
              <a:t> 01.01.2020г. по 01.10.2020г.</a:t>
            </a:r>
            <a:endParaRPr lang="ru-RU" sz="800" b="1" dirty="0"/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467544" y="4116745"/>
            <a:ext cx="8500492" cy="759261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Century Gothic" panose="020B0502020202020204" pitchFamily="34" charset="0"/>
                <a:cs typeface="Times New Roman" pitchFamily="18" charset="0"/>
              </a:rPr>
              <a:t>–</a:t>
            </a:r>
            <a:r>
              <a:rPr lang="ru-RU" sz="1100" dirty="0" smtClean="0">
                <a:latin typeface="Century Gothic" panose="020B0502020202020204" pitchFamily="34" charset="0"/>
              </a:rPr>
              <a:t>ДБ АО «Сбербанк» , АО «</a:t>
            </a:r>
            <a:r>
              <a:rPr lang="en-US" sz="1100" dirty="0" smtClean="0">
                <a:latin typeface="Century Gothic" panose="020B0502020202020204" pitchFamily="34" charset="0"/>
              </a:rPr>
              <a:t>ForteBank</a:t>
            </a:r>
            <a:r>
              <a:rPr lang="ru-RU" sz="1100" dirty="0" smtClean="0">
                <a:latin typeface="Century Gothic" panose="020B0502020202020204" pitchFamily="34" charset="0"/>
              </a:rPr>
              <a:t>»</a:t>
            </a:r>
            <a:endParaRPr lang="ru-RU" sz="1100" dirty="0">
              <a:latin typeface="Century Gothic" panose="020B0502020202020204" pitchFamily="34" charset="0"/>
            </a:endParaRP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 smtClean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100" dirty="0" smtClean="0">
                <a:latin typeface="Century Gothic" panose="020B0502020202020204" pitchFamily="34" charset="0"/>
              </a:rPr>
              <a:t>  АО ДБ «Альфа Банк» ,ДБ </a:t>
            </a:r>
            <a:r>
              <a:rPr lang="en-US" sz="1100" dirty="0" smtClean="0">
                <a:latin typeface="Century Gothic" panose="020B0502020202020204" pitchFamily="34" charset="0"/>
              </a:rPr>
              <a:t>AO </a:t>
            </a:r>
            <a:r>
              <a:rPr lang="ru-RU" sz="1100" dirty="0" smtClean="0">
                <a:latin typeface="Century Gothic" panose="020B0502020202020204" pitchFamily="34" charset="0"/>
              </a:rPr>
              <a:t>«Сбербанк»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925938"/>
              </p:ext>
            </p:extLst>
          </p:nvPr>
        </p:nvGraphicFramePr>
        <p:xfrm>
          <a:off x="287589" y="953158"/>
          <a:ext cx="3934417" cy="3201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826383"/>
              </p:ext>
            </p:extLst>
          </p:nvPr>
        </p:nvGraphicFramePr>
        <p:xfrm>
          <a:off x="4499992" y="999316"/>
          <a:ext cx="432402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6779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606089"/>
            <a:ext cx="36004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339502"/>
            <a:ext cx="8229600" cy="633412"/>
          </a:xfrm>
        </p:spPr>
        <p:txBody>
          <a:bodyPr/>
          <a:lstStyle/>
          <a:p>
            <a:pPr algn="l"/>
            <a:r>
              <a:rPr lang="ru-RU" altLang="ru-RU" sz="19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19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1900" b="1" dirty="0" smtClean="0">
                <a:latin typeface="Century Gothic" panose="020B0502020202020204" pitchFamily="34" charset="0"/>
              </a:rPr>
              <a:t>Одобренные, но не подписанные </a:t>
            </a:r>
            <a:br>
              <a:rPr lang="ru-RU" altLang="ru-RU" sz="1900" b="1" dirty="0" smtClean="0">
                <a:latin typeface="Century Gothic" panose="020B0502020202020204" pitchFamily="34" charset="0"/>
              </a:rPr>
            </a:br>
            <a:r>
              <a:rPr lang="ru-RU" altLang="ru-RU" sz="1900" b="1" dirty="0" smtClean="0">
                <a:latin typeface="Century Gothic" panose="020B0502020202020204" pitchFamily="34" charset="0"/>
              </a:rPr>
              <a:t>в разрезе регионов</a:t>
            </a:r>
            <a:br>
              <a:rPr lang="ru-RU" altLang="ru-RU" sz="1900" b="1" dirty="0" smtClean="0">
                <a:latin typeface="Century Gothic" panose="020B0502020202020204" pitchFamily="34" charset="0"/>
              </a:rPr>
            </a:br>
            <a:endParaRPr lang="ru-RU" altLang="ru-RU" sz="1900" dirty="0" smtClean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32240" y="0"/>
            <a:ext cx="20882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>
                <a:latin typeface="Century Gothic" panose="020B0502020202020204" pitchFamily="34" charset="0"/>
              </a:rPr>
              <a:t>по состоянию </a:t>
            </a:r>
            <a:r>
              <a:rPr lang="ru-RU" sz="800" b="1" dirty="0" smtClean="0">
                <a:latin typeface="Century Gothic" panose="020B0502020202020204" pitchFamily="34" charset="0"/>
              </a:rPr>
              <a:t>на 01.10.2020г</a:t>
            </a:r>
            <a:r>
              <a:rPr lang="ru-RU" sz="800" b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323528" y="4329480"/>
            <a:ext cx="8572500" cy="43338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Итого по гарантированию на </a:t>
            </a:r>
            <a:r>
              <a:rPr lang="ru-RU" sz="1100" dirty="0" smtClean="0">
                <a:cs typeface="Times New Roman" pitchFamily="18" charset="0"/>
              </a:rPr>
              <a:t>01.10.2020 </a:t>
            </a:r>
            <a:r>
              <a:rPr lang="ru-RU" sz="1100" dirty="0">
                <a:cs typeface="Times New Roman" pitchFamily="18" charset="0"/>
              </a:rPr>
              <a:t>г. </a:t>
            </a:r>
            <a:r>
              <a:rPr lang="ru-RU" sz="1100" dirty="0" smtClean="0">
                <a:cs typeface="Times New Roman" pitchFamily="18" charset="0"/>
              </a:rPr>
              <a:t>– </a:t>
            </a:r>
            <a:r>
              <a:rPr lang="ru-RU" sz="1100" b="1" dirty="0">
                <a:cs typeface="Times New Roman" pitchFamily="18" charset="0"/>
              </a:rPr>
              <a:t>6</a:t>
            </a:r>
            <a:r>
              <a:rPr lang="ru-RU" sz="1100" b="1" dirty="0" smtClean="0">
                <a:cs typeface="Times New Roman" pitchFamily="18" charset="0"/>
              </a:rPr>
              <a:t> проектов </a:t>
            </a:r>
            <a:r>
              <a:rPr lang="ru-RU" sz="1100" b="1" dirty="0">
                <a:cs typeface="Times New Roman" pitchFamily="18" charset="0"/>
              </a:rPr>
              <a:t>на стадии подписания, </a:t>
            </a:r>
            <a:r>
              <a:rPr lang="ru-RU" sz="1100" dirty="0">
                <a:cs typeface="Times New Roman" pitchFamily="18" charset="0"/>
              </a:rPr>
              <a:t>на общую сумму кредитного портфеля 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970 млн. тенге,</a:t>
            </a:r>
            <a:r>
              <a:rPr lang="ru-RU" sz="1100" dirty="0" smtClean="0">
                <a:cs typeface="Times New Roman" pitchFamily="18" charset="0"/>
              </a:rPr>
              <a:t>сумма гарантии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442 млн. </a:t>
            </a:r>
            <a:r>
              <a:rPr lang="ru-RU" sz="1100" b="1" dirty="0">
                <a:cs typeface="Times New Roman" pitchFamily="18" charset="0"/>
              </a:rPr>
              <a:t>тенге.  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929842"/>
              </p:ext>
            </p:extLst>
          </p:nvPr>
        </p:nvGraphicFramePr>
        <p:xfrm>
          <a:off x="283986" y="1058012"/>
          <a:ext cx="4104456" cy="2995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306515"/>
              </p:ext>
            </p:extLst>
          </p:nvPr>
        </p:nvGraphicFramePr>
        <p:xfrm>
          <a:off x="4644008" y="1076301"/>
          <a:ext cx="4042792" cy="2958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8573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555526"/>
            <a:ext cx="36004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372007" y="106125"/>
            <a:ext cx="78488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1800" b="1" dirty="0">
                <a:latin typeface="Century Gothic" panose="020B0502020202020204" pitchFamily="34" charset="0"/>
              </a:rPr>
              <a:t>информация по</a:t>
            </a:r>
            <a: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800" b="1" dirty="0" smtClean="0">
                <a:latin typeface="Century Gothic" panose="020B0502020202020204" pitchFamily="34" charset="0"/>
              </a:rPr>
              <a:t>одобренным но не подписанным ДГ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Century Gothic" panose="020B0502020202020204" pitchFamily="34" charset="0"/>
              </a:rPr>
              <a:t>(в разрезе БВУ)</a:t>
            </a:r>
            <a:br>
              <a:rPr lang="ru-RU" altLang="ru-RU" sz="1800" b="1" dirty="0" smtClean="0">
                <a:latin typeface="Century Gothic" panose="020B0502020202020204" pitchFamily="34" charset="0"/>
              </a:rPr>
            </a:br>
            <a:r>
              <a:rPr lang="ru-RU" altLang="ru-RU" sz="1800" b="1" dirty="0" smtClean="0">
                <a:latin typeface="Century Gothic" panose="020B0502020202020204" pitchFamily="34" charset="0"/>
              </a:rPr>
              <a:t> </a:t>
            </a:r>
            <a:endParaRPr lang="ru-RU" altLang="ru-RU" sz="1800" dirty="0">
              <a:latin typeface="Century Gothic" panose="020B0502020202020204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984238" y="27749"/>
            <a:ext cx="17281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>
                <a:latin typeface="Century Gothic" panose="020B0502020202020204" pitchFamily="34" charset="0"/>
              </a:rPr>
              <a:t>по состоянию </a:t>
            </a:r>
            <a:r>
              <a:rPr lang="ru-RU" sz="800" b="1" dirty="0" smtClean="0">
                <a:latin typeface="Century Gothic" panose="020B0502020202020204" pitchFamily="34" charset="0"/>
              </a:rPr>
              <a:t>на 01.10.2020г</a:t>
            </a:r>
            <a:r>
              <a:rPr lang="ru-RU" sz="800" b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251520" y="4292254"/>
            <a:ext cx="8640960" cy="65851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 smtClean="0">
                <a:cs typeface="Times New Roman" pitchFamily="18" charset="0"/>
              </a:rPr>
              <a:t>Банки-лидеры по одобрению договоров гарантии: </a:t>
            </a:r>
            <a:r>
              <a:rPr lang="ru-RU" sz="1100" b="1" dirty="0" smtClean="0">
                <a:cs typeface="Times New Roman" pitchFamily="18" charset="0"/>
              </a:rPr>
              <a:t>по кол-ву</a:t>
            </a:r>
            <a:r>
              <a:rPr lang="ru-RU" sz="1100" dirty="0" smtClean="0">
                <a:cs typeface="Times New Roman" pitchFamily="18" charset="0"/>
              </a:rPr>
              <a:t> –</a:t>
            </a:r>
            <a:r>
              <a:rPr lang="ru-RU" sz="1100" dirty="0" smtClean="0"/>
              <a:t> АО ДБ «Альфа-Банк» и ДБ АО</a:t>
            </a:r>
            <a:r>
              <a:rPr lang="ru-RU" sz="11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«Сбербанк»</a:t>
            </a:r>
            <a:r>
              <a:rPr lang="ru-RU" sz="1100" dirty="0" smtClean="0"/>
              <a:t> </a:t>
            </a:r>
            <a:endParaRPr lang="ru-RU" sz="1100" dirty="0" smtClean="0">
              <a:cs typeface="Times New Roman" pitchFamily="18" charset="0"/>
            </a:endParaRP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 smtClean="0">
                <a:cs typeface="Times New Roman" pitchFamily="18" charset="0"/>
              </a:rPr>
              <a:t>по сумме –  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ДБ АО «Альфа-Банк»  и  ДБ </a:t>
            </a:r>
            <a:r>
              <a:rPr lang="ru-RU" sz="1100" dirty="0" smtClean="0"/>
              <a:t>АО «Сбербанк»</a:t>
            </a:r>
            <a:endParaRPr lang="ru-RU" sz="1100" dirty="0"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7645600"/>
              </p:ext>
            </p:extLst>
          </p:nvPr>
        </p:nvGraphicFramePr>
        <p:xfrm>
          <a:off x="233657" y="1181518"/>
          <a:ext cx="4277140" cy="28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608343"/>
              </p:ext>
            </p:extLst>
          </p:nvPr>
        </p:nvGraphicFramePr>
        <p:xfrm>
          <a:off x="4355976" y="1181518"/>
          <a:ext cx="4695825" cy="294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7642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555526"/>
            <a:ext cx="36004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827584" y="123479"/>
            <a:ext cx="741682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</a:t>
            </a:r>
            <a:r>
              <a:rPr lang="en-US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Профинансированные проекты банков </a:t>
            </a:r>
            <a:endParaRPr lang="ru-RU" altLang="ru-RU" sz="20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под 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Гарантию Фонда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endParaRPr lang="ru-RU" alt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395536" y="4160203"/>
            <a:ext cx="8602375" cy="63343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0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Одобрено Фондом: </a:t>
            </a:r>
            <a:r>
              <a:rPr lang="ru-RU" sz="10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647 </a:t>
            </a:r>
            <a:r>
              <a:rPr lang="ru-RU" sz="1000" b="1" dirty="0" smtClean="0">
                <a:latin typeface="Century Gothic" panose="020B0502020202020204" pitchFamily="34" charset="0"/>
                <a:cs typeface="Times New Roman" pitchFamily="18" charset="0"/>
              </a:rPr>
              <a:t>проектов </a:t>
            </a:r>
            <a:r>
              <a:rPr lang="ru-RU" sz="10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000" b="1" dirty="0" smtClean="0">
                <a:latin typeface="Century Gothic" panose="020B0502020202020204" pitchFamily="34" charset="0"/>
                <a:cs typeface="Times New Roman" pitchFamily="18" charset="0"/>
              </a:rPr>
              <a:t>33,968 млрд</a:t>
            </a:r>
            <a:r>
              <a:rPr lang="ru-RU" sz="1000" b="1" dirty="0">
                <a:latin typeface="Century Gothic" panose="020B0502020202020204" pitchFamily="34" charset="0"/>
                <a:cs typeface="Times New Roman" pitchFamily="18" charset="0"/>
              </a:rPr>
              <a:t>. тенге  </a:t>
            </a:r>
            <a:r>
              <a:rPr lang="ru-RU" sz="1000" dirty="0">
                <a:latin typeface="Century Gothic" panose="020B0502020202020204" pitchFamily="34" charset="0"/>
                <a:cs typeface="Times New Roman" pitchFamily="18" charset="0"/>
              </a:rPr>
              <a:t>из них сумма </a:t>
            </a:r>
            <a:r>
              <a:rPr lang="ru-RU" sz="1000">
                <a:latin typeface="Century Gothic" panose="020B0502020202020204" pitchFamily="34" charset="0"/>
                <a:cs typeface="Times New Roman" pitchFamily="18" charset="0"/>
              </a:rPr>
              <a:t>гарантии</a:t>
            </a:r>
            <a:r>
              <a:rPr lang="ru-RU" sz="1000" b="1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000" b="1" smtClean="0">
                <a:latin typeface="Century Gothic" panose="020B0502020202020204" pitchFamily="34" charset="0"/>
                <a:cs typeface="Times New Roman" pitchFamily="18" charset="0"/>
              </a:rPr>
              <a:t>15,935 </a:t>
            </a:r>
            <a:r>
              <a:rPr lang="ru-RU" sz="1000" b="1" dirty="0" smtClean="0">
                <a:latin typeface="Century Gothic" panose="020B0502020202020204" pitchFamily="34" charset="0"/>
                <a:cs typeface="Times New Roman" pitchFamily="18" charset="0"/>
              </a:rPr>
              <a:t>млрд</a:t>
            </a:r>
            <a:r>
              <a:rPr lang="ru-RU" sz="1000" b="1" dirty="0">
                <a:latin typeface="Century Gothic" panose="020B0502020202020204" pitchFamily="34" charset="0"/>
                <a:cs typeface="Times New Roman" pitchFamily="18" charset="0"/>
              </a:rPr>
              <a:t>. тенге.  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465598"/>
              </p:ext>
            </p:extLst>
          </p:nvPr>
        </p:nvGraphicFramePr>
        <p:xfrm>
          <a:off x="251520" y="699543"/>
          <a:ext cx="8640960" cy="338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1878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6914</TotalTime>
  <Words>392</Words>
  <Application>Microsoft Office PowerPoint</Application>
  <PresentationFormat>Экран (16:9)</PresentationFormat>
  <Paragraphs>74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Century Gothic</vt:lpstr>
      <vt:lpstr>Times New Roman</vt:lpstr>
      <vt:lpstr>Wingdings</vt:lpstr>
      <vt:lpstr>Тема Office</vt:lpstr>
      <vt:lpstr>Программа гарантирования  «ДАМУ-ОПТИМА» </vt:lpstr>
      <vt:lpstr>Гарантирование проектов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Гарантирование:  Одобренные, но не подписанные  в разрезе регионов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Ермек Нурболович Абдибеков</dc:creator>
  <cp:lastModifiedBy>Динара Руслановна Кунанбаева</cp:lastModifiedBy>
  <cp:revision>754</cp:revision>
  <cp:lastPrinted>2020-02-11T07:16:18Z</cp:lastPrinted>
  <dcterms:created xsi:type="dcterms:W3CDTF">2017-09-15T07:18:06Z</dcterms:created>
  <dcterms:modified xsi:type="dcterms:W3CDTF">2020-10-12T11:36:14Z</dcterms:modified>
</cp:coreProperties>
</file>